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94" r:id="rId3"/>
    <p:sldId id="295" r:id="rId4"/>
    <p:sldId id="296" r:id="rId5"/>
    <p:sldId id="286" r:id="rId6"/>
    <p:sldId id="287" r:id="rId7"/>
    <p:sldId id="292" r:id="rId8"/>
    <p:sldId id="293" r:id="rId9"/>
    <p:sldId id="288" r:id="rId10"/>
    <p:sldId id="289" r:id="rId11"/>
    <p:sldId id="297" r:id="rId12"/>
    <p:sldId id="290" r:id="rId13"/>
    <p:sldId id="291" r:id="rId14"/>
    <p:sldId id="298" r:id="rId15"/>
    <p:sldId id="284" r:id="rId16"/>
    <p:sldId id="285" r:id="rId17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AFB6C5"/>
    <a:srgbClr val="1A3D66"/>
    <a:srgbClr val="003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7" autoAdjust="0"/>
    <p:restoredTop sz="94660"/>
  </p:normalViewPr>
  <p:slideViewPr>
    <p:cSldViewPr>
      <p:cViewPr varScale="1">
        <p:scale>
          <a:sx n="88" d="100"/>
          <a:sy n="88" d="100"/>
        </p:scale>
        <p:origin x="216" y="13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32C63C-4BD3-F943-BA24-528BBC49AAD1}" type="doc">
      <dgm:prSet loTypeId="urn:microsoft.com/office/officeart/2005/8/layout/hierarchy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7A9E2EB-6FAF-D74A-857F-81653D55ABD2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1C396F"/>
        </a:solidFill>
        <a:ln>
          <a:noFill/>
        </a:ln>
      </dgm:spPr>
      <dgm:t>
        <a:bodyPr anchor="t"/>
        <a:lstStyle/>
        <a:p>
          <a:pPr>
            <a:buFont typeface="Wingdings" pitchFamily="2" charset="2"/>
            <a:buNone/>
          </a:pPr>
          <a:r>
            <a:rPr lang="de-DE" sz="1800" b="1" dirty="0"/>
            <a:t>Publications</a:t>
          </a:r>
          <a:r>
            <a:rPr lang="de-DE" sz="1800" b="0" dirty="0"/>
            <a:t> </a:t>
          </a:r>
        </a:p>
        <a:p>
          <a:pPr>
            <a:buFont typeface="Wingdings" pitchFamily="2" charset="2"/>
            <a:buNone/>
          </a:pPr>
          <a:endParaRPr lang="de-DE" sz="1800" b="0" dirty="0"/>
        </a:p>
        <a:p>
          <a:pPr>
            <a:buFont typeface="Wingdings" pitchFamily="2" charset="2"/>
            <a:buNone/>
          </a:pPr>
          <a:r>
            <a:rPr lang="de-DE" sz="1800" b="0" dirty="0" err="1"/>
            <a:t>publication</a:t>
          </a:r>
          <a:br>
            <a:rPr lang="de-DE" sz="1800" b="0" dirty="0"/>
          </a:br>
          <a:r>
            <a:rPr lang="de-DE" sz="1800" b="0" dirty="0" err="1"/>
            <a:t>data</a:t>
          </a:r>
          <a:br>
            <a:rPr lang="de-DE" sz="1800" b="0" dirty="0"/>
          </a:br>
          <a:r>
            <a:rPr lang="de-DE" sz="1800" b="0" dirty="0" err="1"/>
            <a:t>management</a:t>
          </a:r>
          <a:endParaRPr lang="de-DE" sz="1800" b="0" dirty="0"/>
        </a:p>
        <a:p>
          <a:pPr>
            <a:buFont typeface="Wingdings" pitchFamily="2" charset="2"/>
            <a:buNone/>
          </a:pPr>
          <a:endParaRPr lang="de-DE" sz="1800" b="0" dirty="0"/>
        </a:p>
        <a:p>
          <a:pPr>
            <a:buFont typeface="Wingdings" pitchFamily="2" charset="2"/>
            <a:buNone/>
          </a:pPr>
          <a:r>
            <a:rPr lang="de-DE" sz="1800" b="0" dirty="0"/>
            <a:t> </a:t>
          </a:r>
          <a:r>
            <a:rPr lang="de-DE" sz="1800" b="0" i="1" dirty="0">
              <a:sym typeface="Wingdings" pitchFamily="2" charset="2"/>
            </a:rPr>
            <a:t>DSpace-CRIS</a:t>
          </a:r>
          <a:endParaRPr lang="de-DE" sz="1800" b="0" i="1" dirty="0"/>
        </a:p>
      </dgm:t>
    </dgm:pt>
    <dgm:pt modelId="{2EA85FDE-66ED-E942-B59E-76CAF2EEA42F}" type="parTrans" cxnId="{7417DE80-3494-D24C-B3B5-5CF0BC7ACCE0}">
      <dgm:prSet/>
      <dgm:spPr/>
      <dgm:t>
        <a:bodyPr/>
        <a:lstStyle/>
        <a:p>
          <a:endParaRPr lang="de-DE"/>
        </a:p>
      </dgm:t>
    </dgm:pt>
    <dgm:pt modelId="{B2B35373-A3CB-914B-9CA5-27B859418B73}" type="sibTrans" cxnId="{7417DE80-3494-D24C-B3B5-5CF0BC7ACCE0}">
      <dgm:prSet/>
      <dgm:spPr/>
      <dgm:t>
        <a:bodyPr/>
        <a:lstStyle/>
        <a:p>
          <a:endParaRPr lang="de-DE"/>
        </a:p>
      </dgm:t>
    </dgm:pt>
    <dgm:pt modelId="{DCD848BE-022E-2147-864E-EB58435A305D}">
      <dgm:prSet phldrT="[Text]" custT="1"/>
      <dgm:spPr>
        <a:solidFill>
          <a:srgbClr val="1C396F"/>
        </a:solidFill>
      </dgm:spPr>
      <dgm:t>
        <a:bodyPr anchor="t"/>
        <a:lstStyle/>
        <a:p>
          <a:r>
            <a:rPr lang="de-DE" sz="2000" dirty="0"/>
            <a:t>...</a:t>
          </a:r>
        </a:p>
      </dgm:t>
    </dgm:pt>
    <dgm:pt modelId="{C561B41B-1893-F047-8095-C0B68C3705D7}" type="parTrans" cxnId="{0AF642D8-1039-0644-8D2B-384DE7AF1BB6}">
      <dgm:prSet/>
      <dgm:spPr/>
      <dgm:t>
        <a:bodyPr/>
        <a:lstStyle/>
        <a:p>
          <a:endParaRPr lang="de-DE"/>
        </a:p>
      </dgm:t>
    </dgm:pt>
    <dgm:pt modelId="{F3D69424-D6B6-9A40-AA82-D9812FB74D38}" type="sibTrans" cxnId="{0AF642D8-1039-0644-8D2B-384DE7AF1BB6}">
      <dgm:prSet/>
      <dgm:spPr/>
      <dgm:t>
        <a:bodyPr/>
        <a:lstStyle/>
        <a:p>
          <a:endParaRPr lang="de-DE"/>
        </a:p>
      </dgm:t>
    </dgm:pt>
    <dgm:pt modelId="{8DC2FC71-7F76-5B41-AA18-24011A1175B2}">
      <dgm:prSet custT="1"/>
      <dgm:spPr>
        <a:solidFill>
          <a:srgbClr val="1C396F"/>
        </a:solidFill>
      </dgm:spPr>
      <dgm:t>
        <a:bodyPr anchor="t"/>
        <a:lstStyle/>
        <a:p>
          <a:r>
            <a:rPr lang="de-DE" sz="1800" b="1" dirty="0"/>
            <a:t>Data</a:t>
          </a:r>
        </a:p>
        <a:p>
          <a:r>
            <a:rPr lang="de-DE" sz="1800" dirty="0"/>
            <a:t> </a:t>
          </a:r>
        </a:p>
        <a:p>
          <a:r>
            <a:rPr lang="en-US" sz="1800" dirty="0"/>
            <a:t>research </a:t>
          </a:r>
          <a:br>
            <a:rPr lang="en-US" sz="1800" dirty="0"/>
          </a:br>
          <a:r>
            <a:rPr lang="en-US" sz="1800" dirty="0"/>
            <a:t>data repository</a:t>
          </a:r>
        </a:p>
        <a:p>
          <a:endParaRPr lang="de-DE" sz="1800" dirty="0"/>
        </a:p>
        <a:p>
          <a:r>
            <a:rPr lang="de-DE" sz="1800" i="1" dirty="0"/>
            <a:t>Dataverse</a:t>
          </a:r>
        </a:p>
      </dgm:t>
    </dgm:pt>
    <dgm:pt modelId="{9CD3C2D2-F2F8-9649-AEDE-29C9CC841E10}" type="parTrans" cxnId="{6599E3B2-A4AE-284E-9B85-8546DA44EB88}">
      <dgm:prSet/>
      <dgm:spPr/>
      <dgm:t>
        <a:bodyPr/>
        <a:lstStyle/>
        <a:p>
          <a:endParaRPr lang="de-DE"/>
        </a:p>
      </dgm:t>
    </dgm:pt>
    <dgm:pt modelId="{BAFD7D72-C54E-1945-B68B-9277C5C0D829}" type="sibTrans" cxnId="{6599E3B2-A4AE-284E-9B85-8546DA44EB88}">
      <dgm:prSet/>
      <dgm:spPr/>
      <dgm:t>
        <a:bodyPr/>
        <a:lstStyle/>
        <a:p>
          <a:endParaRPr lang="de-DE"/>
        </a:p>
      </dgm:t>
    </dgm:pt>
    <dgm:pt modelId="{3EE7888F-4E8C-E744-A867-116CBF1E3000}">
      <dgm:prSet custT="1"/>
      <dgm:spPr>
        <a:solidFill>
          <a:srgbClr val="1C396F"/>
        </a:solidFill>
      </dgm:spPr>
      <dgm:t>
        <a:bodyPr anchor="t"/>
        <a:lstStyle/>
        <a:p>
          <a:r>
            <a:rPr lang="de-DE" sz="1800" b="1" dirty="0"/>
            <a:t>Instruments</a:t>
          </a:r>
        </a:p>
        <a:p>
          <a:endParaRPr lang="de-DE" sz="1800" dirty="0">
            <a:sym typeface="Wingdings" pitchFamily="2" charset="2"/>
          </a:endParaRPr>
        </a:p>
        <a:p>
          <a:r>
            <a:rPr lang="en-US" sz="1800" dirty="0"/>
            <a:t>large equipment portal</a:t>
          </a:r>
        </a:p>
        <a:p>
          <a:endParaRPr lang="de-DE" sz="1800" dirty="0"/>
        </a:p>
        <a:p>
          <a:r>
            <a:rPr lang="de-DE" sz="1800" i="1" dirty="0"/>
            <a:t>Open IRIS</a:t>
          </a:r>
        </a:p>
      </dgm:t>
    </dgm:pt>
    <dgm:pt modelId="{CBA72702-F59C-314F-BB0A-5DD1F6010945}" type="parTrans" cxnId="{3FC29629-199C-114C-A6B3-B342AA4B7BD3}">
      <dgm:prSet/>
      <dgm:spPr/>
      <dgm:t>
        <a:bodyPr/>
        <a:lstStyle/>
        <a:p>
          <a:endParaRPr lang="de-DE"/>
        </a:p>
      </dgm:t>
    </dgm:pt>
    <dgm:pt modelId="{6F5EFBE5-13A4-5748-9117-5DED2DDD47B0}" type="sibTrans" cxnId="{3FC29629-199C-114C-A6B3-B342AA4B7BD3}">
      <dgm:prSet/>
      <dgm:spPr/>
      <dgm:t>
        <a:bodyPr/>
        <a:lstStyle/>
        <a:p>
          <a:endParaRPr lang="de-DE"/>
        </a:p>
      </dgm:t>
    </dgm:pt>
    <dgm:pt modelId="{0F9C3092-F3B6-504A-846F-0868F613CC6D}">
      <dgm:prSet custT="1"/>
      <dgm:spPr>
        <a:solidFill>
          <a:srgbClr val="1C396F"/>
        </a:solidFill>
      </dgm:spPr>
      <dgm:t>
        <a:bodyPr anchor="t"/>
        <a:lstStyle/>
        <a:p>
          <a:r>
            <a:rPr lang="de-DE" sz="1900" b="1" dirty="0"/>
            <a:t>Plan</a:t>
          </a:r>
        </a:p>
        <a:p>
          <a:r>
            <a:rPr lang="de-DE" sz="1700" dirty="0"/>
            <a:t> </a:t>
          </a:r>
        </a:p>
        <a:p>
          <a:r>
            <a:rPr lang="en-US" sz="1800" dirty="0"/>
            <a:t>data management planning tool</a:t>
          </a:r>
        </a:p>
        <a:p>
          <a:endParaRPr lang="de-DE" sz="1600" dirty="0"/>
        </a:p>
        <a:p>
          <a:r>
            <a:rPr lang="de-DE" sz="1900" i="1" dirty="0"/>
            <a:t>RDMO</a:t>
          </a:r>
        </a:p>
      </dgm:t>
    </dgm:pt>
    <dgm:pt modelId="{47F83808-C148-B045-963F-A603FCAAAA19}" type="parTrans" cxnId="{0876668C-C8E1-7E4E-88BE-15C20AC33F4D}">
      <dgm:prSet/>
      <dgm:spPr/>
      <dgm:t>
        <a:bodyPr/>
        <a:lstStyle/>
        <a:p>
          <a:endParaRPr lang="de-DE"/>
        </a:p>
      </dgm:t>
    </dgm:pt>
    <dgm:pt modelId="{8DA1AAAA-49A5-C54A-81F4-71C8B4DEC2C8}" type="sibTrans" cxnId="{0876668C-C8E1-7E4E-88BE-15C20AC33F4D}">
      <dgm:prSet/>
      <dgm:spPr/>
      <dgm:t>
        <a:bodyPr/>
        <a:lstStyle/>
        <a:p>
          <a:endParaRPr lang="de-DE"/>
        </a:p>
      </dgm:t>
    </dgm:pt>
    <dgm:pt modelId="{64D67E68-5384-D848-A1F9-029718F131EC}">
      <dgm:prSet phldrT="[Text]" custT="1"/>
      <dgm:spPr>
        <a:solidFill>
          <a:srgbClr val="1C396F"/>
        </a:solidFill>
      </dgm:spPr>
      <dgm:t>
        <a:bodyPr/>
        <a:lstStyle/>
        <a:p>
          <a:r>
            <a:rPr lang="de-DE" sz="5400" dirty="0"/>
            <a:t>Göttingen Research Online</a:t>
          </a:r>
        </a:p>
      </dgm:t>
    </dgm:pt>
    <dgm:pt modelId="{A08F4392-9FE9-C941-8AF4-02EA28C7B104}" type="sibTrans" cxnId="{8A680BC3-A27D-5549-8637-AC31BF5B21A6}">
      <dgm:prSet/>
      <dgm:spPr/>
      <dgm:t>
        <a:bodyPr/>
        <a:lstStyle/>
        <a:p>
          <a:endParaRPr lang="de-DE"/>
        </a:p>
      </dgm:t>
    </dgm:pt>
    <dgm:pt modelId="{CE04388E-D38B-C249-9E7D-AD2C5A7C8A9E}" type="parTrans" cxnId="{8A680BC3-A27D-5549-8637-AC31BF5B21A6}">
      <dgm:prSet/>
      <dgm:spPr/>
      <dgm:t>
        <a:bodyPr/>
        <a:lstStyle/>
        <a:p>
          <a:endParaRPr lang="de-DE"/>
        </a:p>
      </dgm:t>
    </dgm:pt>
    <dgm:pt modelId="{7F3B4820-23DE-394F-B7FE-06DF1672862D}" type="pres">
      <dgm:prSet presAssocID="{8D32C63C-4BD3-F943-BA24-528BBC49AAD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61995A-A46E-F84C-BF2D-9B0E1BAD30DC}" type="pres">
      <dgm:prSet presAssocID="{64D67E68-5384-D848-A1F9-029718F131EC}" presName="vertOne" presStyleCnt="0"/>
      <dgm:spPr/>
    </dgm:pt>
    <dgm:pt modelId="{506458FD-DEEA-8D4F-9D7F-7F4F21DDEF6B}" type="pres">
      <dgm:prSet presAssocID="{64D67E68-5384-D848-A1F9-029718F131EC}" presName="txOne" presStyleLbl="node0" presStyleIdx="0" presStyleCnt="1" custScaleY="40422">
        <dgm:presLayoutVars>
          <dgm:chPref val="3"/>
        </dgm:presLayoutVars>
      </dgm:prSet>
      <dgm:spPr/>
    </dgm:pt>
    <dgm:pt modelId="{6DE43E5E-D365-5A4B-8698-5F055964497E}" type="pres">
      <dgm:prSet presAssocID="{64D67E68-5384-D848-A1F9-029718F131EC}" presName="parTransOne" presStyleCnt="0"/>
      <dgm:spPr/>
    </dgm:pt>
    <dgm:pt modelId="{9C521F7D-9DAE-9D48-845F-2DA45CD34F42}" type="pres">
      <dgm:prSet presAssocID="{64D67E68-5384-D848-A1F9-029718F131EC}" presName="horzOne" presStyleCnt="0"/>
      <dgm:spPr/>
    </dgm:pt>
    <dgm:pt modelId="{B8828FAF-87B6-4949-9117-9F2A62795E5C}" type="pres">
      <dgm:prSet presAssocID="{87A9E2EB-6FAF-D74A-857F-81653D55ABD2}" presName="vertTwo" presStyleCnt="0"/>
      <dgm:spPr/>
    </dgm:pt>
    <dgm:pt modelId="{13711A10-3443-6448-B486-FCE3189B7158}" type="pres">
      <dgm:prSet presAssocID="{87A9E2EB-6FAF-D74A-857F-81653D55ABD2}" presName="txTwo" presStyleLbl="node2" presStyleIdx="0" presStyleCnt="5" custLinFactNeighborX="-421" custLinFactNeighborY="272">
        <dgm:presLayoutVars>
          <dgm:chPref val="3"/>
        </dgm:presLayoutVars>
      </dgm:prSet>
      <dgm:spPr/>
    </dgm:pt>
    <dgm:pt modelId="{B6E6C394-B5AB-6840-874A-B467D0B78877}" type="pres">
      <dgm:prSet presAssocID="{87A9E2EB-6FAF-D74A-857F-81653D55ABD2}" presName="horzTwo" presStyleCnt="0"/>
      <dgm:spPr/>
    </dgm:pt>
    <dgm:pt modelId="{A03DA116-A22E-7E48-9B74-FE9CB101BA8A}" type="pres">
      <dgm:prSet presAssocID="{B2B35373-A3CB-914B-9CA5-27B859418B73}" presName="sibSpaceTwo" presStyleCnt="0"/>
      <dgm:spPr/>
    </dgm:pt>
    <dgm:pt modelId="{48ADEE9D-0683-774C-87B5-C471408BB9DD}" type="pres">
      <dgm:prSet presAssocID="{8DC2FC71-7F76-5B41-AA18-24011A1175B2}" presName="vertTwo" presStyleCnt="0"/>
      <dgm:spPr/>
    </dgm:pt>
    <dgm:pt modelId="{DC8B66D6-0828-EE4B-920F-703B01FBA60C}" type="pres">
      <dgm:prSet presAssocID="{8DC2FC71-7F76-5B41-AA18-24011A1175B2}" presName="txTwo" presStyleLbl="node2" presStyleIdx="1" presStyleCnt="5">
        <dgm:presLayoutVars>
          <dgm:chPref val="3"/>
        </dgm:presLayoutVars>
      </dgm:prSet>
      <dgm:spPr/>
    </dgm:pt>
    <dgm:pt modelId="{1884843B-4BEE-9C4D-83A2-65CCF608D6D7}" type="pres">
      <dgm:prSet presAssocID="{8DC2FC71-7F76-5B41-AA18-24011A1175B2}" presName="horzTwo" presStyleCnt="0"/>
      <dgm:spPr/>
    </dgm:pt>
    <dgm:pt modelId="{0801D63D-42B5-B24C-909C-9C61D7449134}" type="pres">
      <dgm:prSet presAssocID="{BAFD7D72-C54E-1945-B68B-9277C5C0D829}" presName="sibSpaceTwo" presStyleCnt="0"/>
      <dgm:spPr/>
    </dgm:pt>
    <dgm:pt modelId="{8E604327-6251-2D4B-A44D-FBE685866363}" type="pres">
      <dgm:prSet presAssocID="{3EE7888F-4E8C-E744-A867-116CBF1E3000}" presName="vertTwo" presStyleCnt="0"/>
      <dgm:spPr/>
    </dgm:pt>
    <dgm:pt modelId="{BFBBDD31-8DF1-0042-9466-F3C412CC1224}" type="pres">
      <dgm:prSet presAssocID="{3EE7888F-4E8C-E744-A867-116CBF1E3000}" presName="txTwo" presStyleLbl="node2" presStyleIdx="2" presStyleCnt="5">
        <dgm:presLayoutVars>
          <dgm:chPref val="3"/>
        </dgm:presLayoutVars>
      </dgm:prSet>
      <dgm:spPr/>
    </dgm:pt>
    <dgm:pt modelId="{4BDA928C-B361-A342-9304-C8FB4E9FAA35}" type="pres">
      <dgm:prSet presAssocID="{3EE7888F-4E8C-E744-A867-116CBF1E3000}" presName="horzTwo" presStyleCnt="0"/>
      <dgm:spPr/>
    </dgm:pt>
    <dgm:pt modelId="{44F96FD4-3688-0E4B-BFDA-EF5E243F622C}" type="pres">
      <dgm:prSet presAssocID="{6F5EFBE5-13A4-5748-9117-5DED2DDD47B0}" presName="sibSpaceTwo" presStyleCnt="0"/>
      <dgm:spPr/>
    </dgm:pt>
    <dgm:pt modelId="{299AEFE7-DD73-BB4F-B199-42EA5471E93A}" type="pres">
      <dgm:prSet presAssocID="{0F9C3092-F3B6-504A-846F-0868F613CC6D}" presName="vertTwo" presStyleCnt="0"/>
      <dgm:spPr/>
    </dgm:pt>
    <dgm:pt modelId="{B6CD4705-E8AD-5F4E-B5EA-DAF8469BB155}" type="pres">
      <dgm:prSet presAssocID="{0F9C3092-F3B6-504A-846F-0868F613CC6D}" presName="txTwo" presStyleLbl="node2" presStyleIdx="3" presStyleCnt="5">
        <dgm:presLayoutVars>
          <dgm:chPref val="3"/>
        </dgm:presLayoutVars>
      </dgm:prSet>
      <dgm:spPr/>
    </dgm:pt>
    <dgm:pt modelId="{FFEC42B9-AF9E-834A-A3A6-2EF3CA16E89E}" type="pres">
      <dgm:prSet presAssocID="{0F9C3092-F3B6-504A-846F-0868F613CC6D}" presName="horzTwo" presStyleCnt="0"/>
      <dgm:spPr/>
    </dgm:pt>
    <dgm:pt modelId="{B8AD231F-7E32-F74B-94B1-F20716B754A5}" type="pres">
      <dgm:prSet presAssocID="{8DA1AAAA-49A5-C54A-81F4-71C8B4DEC2C8}" presName="sibSpaceTwo" presStyleCnt="0"/>
      <dgm:spPr/>
    </dgm:pt>
    <dgm:pt modelId="{2AC24122-7248-914C-A209-73EDD0BBABAA}" type="pres">
      <dgm:prSet presAssocID="{DCD848BE-022E-2147-864E-EB58435A305D}" presName="vertTwo" presStyleCnt="0"/>
      <dgm:spPr/>
    </dgm:pt>
    <dgm:pt modelId="{2BC44E01-2C1F-5D4E-8B76-EAD63788C946}" type="pres">
      <dgm:prSet presAssocID="{DCD848BE-022E-2147-864E-EB58435A305D}" presName="txTwo" presStyleLbl="node2" presStyleIdx="4" presStyleCnt="5">
        <dgm:presLayoutVars>
          <dgm:chPref val="3"/>
        </dgm:presLayoutVars>
      </dgm:prSet>
      <dgm:spPr/>
    </dgm:pt>
    <dgm:pt modelId="{73FD8BB9-F91E-0841-9E4E-4BD154179031}" type="pres">
      <dgm:prSet presAssocID="{DCD848BE-022E-2147-864E-EB58435A305D}" presName="horzTwo" presStyleCnt="0"/>
      <dgm:spPr/>
    </dgm:pt>
  </dgm:ptLst>
  <dgm:cxnLst>
    <dgm:cxn modelId="{3FC29629-199C-114C-A6B3-B342AA4B7BD3}" srcId="{64D67E68-5384-D848-A1F9-029718F131EC}" destId="{3EE7888F-4E8C-E744-A867-116CBF1E3000}" srcOrd="2" destOrd="0" parTransId="{CBA72702-F59C-314F-BB0A-5DD1F6010945}" sibTransId="{6F5EFBE5-13A4-5748-9117-5DED2DDD47B0}"/>
    <dgm:cxn modelId="{E796624F-B55A-7F47-BC3E-057862D14341}" type="presOf" srcId="{DCD848BE-022E-2147-864E-EB58435A305D}" destId="{2BC44E01-2C1F-5D4E-8B76-EAD63788C946}" srcOrd="0" destOrd="0" presId="urn:microsoft.com/office/officeart/2005/8/layout/hierarchy4"/>
    <dgm:cxn modelId="{F0AE717C-D90D-7045-A477-6B8365936DE1}" type="presOf" srcId="{3EE7888F-4E8C-E744-A867-116CBF1E3000}" destId="{BFBBDD31-8DF1-0042-9466-F3C412CC1224}" srcOrd="0" destOrd="0" presId="urn:microsoft.com/office/officeart/2005/8/layout/hierarchy4"/>
    <dgm:cxn modelId="{7417DE80-3494-D24C-B3B5-5CF0BC7ACCE0}" srcId="{64D67E68-5384-D848-A1F9-029718F131EC}" destId="{87A9E2EB-6FAF-D74A-857F-81653D55ABD2}" srcOrd="0" destOrd="0" parTransId="{2EA85FDE-66ED-E942-B59E-76CAF2EEA42F}" sibTransId="{B2B35373-A3CB-914B-9CA5-27B859418B73}"/>
    <dgm:cxn modelId="{0876668C-C8E1-7E4E-88BE-15C20AC33F4D}" srcId="{64D67E68-5384-D848-A1F9-029718F131EC}" destId="{0F9C3092-F3B6-504A-846F-0868F613CC6D}" srcOrd="3" destOrd="0" parTransId="{47F83808-C148-B045-963F-A603FCAAAA19}" sibTransId="{8DA1AAAA-49A5-C54A-81F4-71C8B4DEC2C8}"/>
    <dgm:cxn modelId="{2583078F-4C27-4F44-8053-7B93CF82A3FE}" type="presOf" srcId="{0F9C3092-F3B6-504A-846F-0868F613CC6D}" destId="{B6CD4705-E8AD-5F4E-B5EA-DAF8469BB155}" srcOrd="0" destOrd="0" presId="urn:microsoft.com/office/officeart/2005/8/layout/hierarchy4"/>
    <dgm:cxn modelId="{6DDA4E96-C66D-EC49-8DAB-0E140A88948F}" type="presOf" srcId="{8DC2FC71-7F76-5B41-AA18-24011A1175B2}" destId="{DC8B66D6-0828-EE4B-920F-703B01FBA60C}" srcOrd="0" destOrd="0" presId="urn:microsoft.com/office/officeart/2005/8/layout/hierarchy4"/>
    <dgm:cxn modelId="{E658CCAA-8F7F-7E46-851E-9FEE27AA5007}" type="presOf" srcId="{8D32C63C-4BD3-F943-BA24-528BBC49AAD1}" destId="{7F3B4820-23DE-394F-B7FE-06DF1672862D}" srcOrd="0" destOrd="0" presId="urn:microsoft.com/office/officeart/2005/8/layout/hierarchy4"/>
    <dgm:cxn modelId="{6599E3B2-A4AE-284E-9B85-8546DA44EB88}" srcId="{64D67E68-5384-D848-A1F9-029718F131EC}" destId="{8DC2FC71-7F76-5B41-AA18-24011A1175B2}" srcOrd="1" destOrd="0" parTransId="{9CD3C2D2-F2F8-9649-AEDE-29C9CC841E10}" sibTransId="{BAFD7D72-C54E-1945-B68B-9277C5C0D829}"/>
    <dgm:cxn modelId="{8A680BC3-A27D-5549-8637-AC31BF5B21A6}" srcId="{8D32C63C-4BD3-F943-BA24-528BBC49AAD1}" destId="{64D67E68-5384-D848-A1F9-029718F131EC}" srcOrd="0" destOrd="0" parTransId="{CE04388E-D38B-C249-9E7D-AD2C5A7C8A9E}" sibTransId="{A08F4392-9FE9-C941-8AF4-02EA28C7B104}"/>
    <dgm:cxn modelId="{C688ECD0-3126-4943-ACD2-1261F2EC00D9}" type="presOf" srcId="{87A9E2EB-6FAF-D74A-857F-81653D55ABD2}" destId="{13711A10-3443-6448-B486-FCE3189B7158}" srcOrd="0" destOrd="0" presId="urn:microsoft.com/office/officeart/2005/8/layout/hierarchy4"/>
    <dgm:cxn modelId="{0AF642D8-1039-0644-8D2B-384DE7AF1BB6}" srcId="{64D67E68-5384-D848-A1F9-029718F131EC}" destId="{DCD848BE-022E-2147-864E-EB58435A305D}" srcOrd="4" destOrd="0" parTransId="{C561B41B-1893-F047-8095-C0B68C3705D7}" sibTransId="{F3D69424-D6B6-9A40-AA82-D9812FB74D38}"/>
    <dgm:cxn modelId="{9E279BE1-8D40-BA48-93D8-563767FC003A}" type="presOf" srcId="{64D67E68-5384-D848-A1F9-029718F131EC}" destId="{506458FD-DEEA-8D4F-9D7F-7F4F21DDEF6B}" srcOrd="0" destOrd="0" presId="urn:microsoft.com/office/officeart/2005/8/layout/hierarchy4"/>
    <dgm:cxn modelId="{BC22A3F2-6845-CD43-B041-2709D7DF46D6}" type="presParOf" srcId="{7F3B4820-23DE-394F-B7FE-06DF1672862D}" destId="{7C61995A-A46E-F84C-BF2D-9B0E1BAD30DC}" srcOrd="0" destOrd="0" presId="urn:microsoft.com/office/officeart/2005/8/layout/hierarchy4"/>
    <dgm:cxn modelId="{3FAA1F33-EDB0-154A-A9AA-EAFD0342650E}" type="presParOf" srcId="{7C61995A-A46E-F84C-BF2D-9B0E1BAD30DC}" destId="{506458FD-DEEA-8D4F-9D7F-7F4F21DDEF6B}" srcOrd="0" destOrd="0" presId="urn:microsoft.com/office/officeart/2005/8/layout/hierarchy4"/>
    <dgm:cxn modelId="{D63C93DD-5237-0044-B865-FB8140F9AEA6}" type="presParOf" srcId="{7C61995A-A46E-F84C-BF2D-9B0E1BAD30DC}" destId="{6DE43E5E-D365-5A4B-8698-5F055964497E}" srcOrd="1" destOrd="0" presId="urn:microsoft.com/office/officeart/2005/8/layout/hierarchy4"/>
    <dgm:cxn modelId="{8364981D-2414-434A-A547-3FA4D15C726B}" type="presParOf" srcId="{7C61995A-A46E-F84C-BF2D-9B0E1BAD30DC}" destId="{9C521F7D-9DAE-9D48-845F-2DA45CD34F42}" srcOrd="2" destOrd="0" presId="urn:microsoft.com/office/officeart/2005/8/layout/hierarchy4"/>
    <dgm:cxn modelId="{CEF6E8D2-9FB8-D748-9716-2DAD10807968}" type="presParOf" srcId="{9C521F7D-9DAE-9D48-845F-2DA45CD34F42}" destId="{B8828FAF-87B6-4949-9117-9F2A62795E5C}" srcOrd="0" destOrd="0" presId="urn:microsoft.com/office/officeart/2005/8/layout/hierarchy4"/>
    <dgm:cxn modelId="{0F3E1F47-3F9B-F040-9706-E7DDE52034CB}" type="presParOf" srcId="{B8828FAF-87B6-4949-9117-9F2A62795E5C}" destId="{13711A10-3443-6448-B486-FCE3189B7158}" srcOrd="0" destOrd="0" presId="urn:microsoft.com/office/officeart/2005/8/layout/hierarchy4"/>
    <dgm:cxn modelId="{3C521D9E-1005-EE41-B889-4FC7A13D331F}" type="presParOf" srcId="{B8828FAF-87B6-4949-9117-9F2A62795E5C}" destId="{B6E6C394-B5AB-6840-874A-B467D0B78877}" srcOrd="1" destOrd="0" presId="urn:microsoft.com/office/officeart/2005/8/layout/hierarchy4"/>
    <dgm:cxn modelId="{648C0797-5A8E-E94F-AA93-136EDD8860FE}" type="presParOf" srcId="{9C521F7D-9DAE-9D48-845F-2DA45CD34F42}" destId="{A03DA116-A22E-7E48-9B74-FE9CB101BA8A}" srcOrd="1" destOrd="0" presId="urn:microsoft.com/office/officeart/2005/8/layout/hierarchy4"/>
    <dgm:cxn modelId="{EDA30F71-EDC5-CF4E-AC3A-DCD9A02E04ED}" type="presParOf" srcId="{9C521F7D-9DAE-9D48-845F-2DA45CD34F42}" destId="{48ADEE9D-0683-774C-87B5-C471408BB9DD}" srcOrd="2" destOrd="0" presId="urn:microsoft.com/office/officeart/2005/8/layout/hierarchy4"/>
    <dgm:cxn modelId="{8A6BD0AB-34C9-5747-BFD9-BC0760488F05}" type="presParOf" srcId="{48ADEE9D-0683-774C-87B5-C471408BB9DD}" destId="{DC8B66D6-0828-EE4B-920F-703B01FBA60C}" srcOrd="0" destOrd="0" presId="urn:microsoft.com/office/officeart/2005/8/layout/hierarchy4"/>
    <dgm:cxn modelId="{1F9D0366-4811-A14E-BD16-FE52F7C7FEC2}" type="presParOf" srcId="{48ADEE9D-0683-774C-87B5-C471408BB9DD}" destId="{1884843B-4BEE-9C4D-83A2-65CCF608D6D7}" srcOrd="1" destOrd="0" presId="urn:microsoft.com/office/officeart/2005/8/layout/hierarchy4"/>
    <dgm:cxn modelId="{8D260B40-9597-C040-A1A9-D068D24E7BAA}" type="presParOf" srcId="{9C521F7D-9DAE-9D48-845F-2DA45CD34F42}" destId="{0801D63D-42B5-B24C-909C-9C61D7449134}" srcOrd="3" destOrd="0" presId="urn:microsoft.com/office/officeart/2005/8/layout/hierarchy4"/>
    <dgm:cxn modelId="{D19F17EA-E6EE-1C46-B6E1-8FD48C2267D8}" type="presParOf" srcId="{9C521F7D-9DAE-9D48-845F-2DA45CD34F42}" destId="{8E604327-6251-2D4B-A44D-FBE685866363}" srcOrd="4" destOrd="0" presId="urn:microsoft.com/office/officeart/2005/8/layout/hierarchy4"/>
    <dgm:cxn modelId="{9BFAEC36-E070-714F-A794-D376CCF9A44E}" type="presParOf" srcId="{8E604327-6251-2D4B-A44D-FBE685866363}" destId="{BFBBDD31-8DF1-0042-9466-F3C412CC1224}" srcOrd="0" destOrd="0" presId="urn:microsoft.com/office/officeart/2005/8/layout/hierarchy4"/>
    <dgm:cxn modelId="{C0F93EE4-2490-C741-BCD5-4044634DD1FB}" type="presParOf" srcId="{8E604327-6251-2D4B-A44D-FBE685866363}" destId="{4BDA928C-B361-A342-9304-C8FB4E9FAA35}" srcOrd="1" destOrd="0" presId="urn:microsoft.com/office/officeart/2005/8/layout/hierarchy4"/>
    <dgm:cxn modelId="{D72AA341-FD88-B34D-B7E6-4AD1149E806B}" type="presParOf" srcId="{9C521F7D-9DAE-9D48-845F-2DA45CD34F42}" destId="{44F96FD4-3688-0E4B-BFDA-EF5E243F622C}" srcOrd="5" destOrd="0" presId="urn:microsoft.com/office/officeart/2005/8/layout/hierarchy4"/>
    <dgm:cxn modelId="{2A97ABAE-70C3-2F4E-9D37-9952447EDB17}" type="presParOf" srcId="{9C521F7D-9DAE-9D48-845F-2DA45CD34F42}" destId="{299AEFE7-DD73-BB4F-B199-42EA5471E93A}" srcOrd="6" destOrd="0" presId="urn:microsoft.com/office/officeart/2005/8/layout/hierarchy4"/>
    <dgm:cxn modelId="{76E41795-CD43-ED45-B7F5-AB1B82F4F3FF}" type="presParOf" srcId="{299AEFE7-DD73-BB4F-B199-42EA5471E93A}" destId="{B6CD4705-E8AD-5F4E-B5EA-DAF8469BB155}" srcOrd="0" destOrd="0" presId="urn:microsoft.com/office/officeart/2005/8/layout/hierarchy4"/>
    <dgm:cxn modelId="{F59C0216-4598-0743-86C2-2422042D76F0}" type="presParOf" srcId="{299AEFE7-DD73-BB4F-B199-42EA5471E93A}" destId="{FFEC42B9-AF9E-834A-A3A6-2EF3CA16E89E}" srcOrd="1" destOrd="0" presId="urn:microsoft.com/office/officeart/2005/8/layout/hierarchy4"/>
    <dgm:cxn modelId="{301F59F1-9D20-3842-A9BE-4695BE09832C}" type="presParOf" srcId="{9C521F7D-9DAE-9D48-845F-2DA45CD34F42}" destId="{B8AD231F-7E32-F74B-94B1-F20716B754A5}" srcOrd="7" destOrd="0" presId="urn:microsoft.com/office/officeart/2005/8/layout/hierarchy4"/>
    <dgm:cxn modelId="{00093C06-3B56-424E-984E-E2D1465AA1CE}" type="presParOf" srcId="{9C521F7D-9DAE-9D48-845F-2DA45CD34F42}" destId="{2AC24122-7248-914C-A209-73EDD0BBABAA}" srcOrd="8" destOrd="0" presId="urn:microsoft.com/office/officeart/2005/8/layout/hierarchy4"/>
    <dgm:cxn modelId="{BD703BE6-F9B6-B448-B522-07877B2784A5}" type="presParOf" srcId="{2AC24122-7248-914C-A209-73EDD0BBABAA}" destId="{2BC44E01-2C1F-5D4E-8B76-EAD63788C946}" srcOrd="0" destOrd="0" presId="urn:microsoft.com/office/officeart/2005/8/layout/hierarchy4"/>
    <dgm:cxn modelId="{4F386CA2-8CED-1D47-BF25-5DF64098DDF6}" type="presParOf" srcId="{2AC24122-7248-914C-A209-73EDD0BBABAA}" destId="{73FD8BB9-F91E-0841-9E4E-4BD1541790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458FD-DEEA-8D4F-9D7F-7F4F21DDEF6B}">
      <dsp:nvSpPr>
        <dsp:cNvPr id="0" name=""/>
        <dsp:cNvSpPr/>
      </dsp:nvSpPr>
      <dsp:spPr>
        <a:xfrm>
          <a:off x="3695" y="1984"/>
          <a:ext cx="9198776" cy="1089614"/>
        </a:xfrm>
        <a:prstGeom prst="roundRect">
          <a:avLst>
            <a:gd name="adj" fmla="val 10000"/>
          </a:avLst>
        </a:prstGeom>
        <a:solidFill>
          <a:srgbClr val="1C396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 dirty="0"/>
            <a:t>Göttingen Research Online</a:t>
          </a:r>
        </a:p>
      </dsp:txBody>
      <dsp:txXfrm>
        <a:off x="35609" y="33898"/>
        <a:ext cx="9134948" cy="1025786"/>
      </dsp:txXfrm>
    </dsp:sp>
    <dsp:sp modelId="{13711A10-3443-6448-B486-FCE3189B7158}">
      <dsp:nvSpPr>
        <dsp:cNvPr id="0" name=""/>
        <dsp:cNvSpPr/>
      </dsp:nvSpPr>
      <dsp:spPr>
        <a:xfrm>
          <a:off x="0" y="1430399"/>
          <a:ext cx="1723908" cy="2695597"/>
        </a:xfrm>
        <a:prstGeom prst="roundRect">
          <a:avLst>
            <a:gd name="adj" fmla="val 10000"/>
          </a:avLst>
        </a:prstGeom>
        <a:solidFill>
          <a:srgbClr val="1C396F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de-DE" sz="1800" b="1" kern="1200" dirty="0"/>
            <a:t>Publications</a:t>
          </a:r>
          <a:r>
            <a:rPr lang="de-DE" sz="1800" b="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de-DE" sz="1800" b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de-DE" sz="1800" b="0" kern="1200" dirty="0" err="1"/>
            <a:t>publication</a:t>
          </a:r>
          <a:br>
            <a:rPr lang="de-DE" sz="1800" b="0" kern="1200" dirty="0"/>
          </a:br>
          <a:r>
            <a:rPr lang="de-DE" sz="1800" b="0" kern="1200" dirty="0" err="1"/>
            <a:t>data</a:t>
          </a:r>
          <a:br>
            <a:rPr lang="de-DE" sz="1800" b="0" kern="1200" dirty="0"/>
          </a:br>
          <a:r>
            <a:rPr lang="de-DE" sz="1800" b="0" kern="1200" dirty="0" err="1"/>
            <a:t>management</a:t>
          </a:r>
          <a:endParaRPr lang="de-DE" sz="1800" b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de-DE" sz="1800" b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de-DE" sz="1800" b="0" kern="1200" dirty="0"/>
            <a:t> </a:t>
          </a:r>
          <a:r>
            <a:rPr lang="de-DE" sz="1800" b="0" i="1" kern="1200" dirty="0">
              <a:sym typeface="Wingdings" pitchFamily="2" charset="2"/>
            </a:rPr>
            <a:t>DSpace-CRIS</a:t>
          </a:r>
          <a:endParaRPr lang="de-DE" sz="1800" b="0" i="1" kern="1200" dirty="0"/>
        </a:p>
      </dsp:txBody>
      <dsp:txXfrm>
        <a:off x="50492" y="1480891"/>
        <a:ext cx="1622924" cy="2594613"/>
      </dsp:txXfrm>
    </dsp:sp>
    <dsp:sp modelId="{DC8B66D6-0828-EE4B-920F-703B01FBA60C}">
      <dsp:nvSpPr>
        <dsp:cNvPr id="0" name=""/>
        <dsp:cNvSpPr/>
      </dsp:nvSpPr>
      <dsp:spPr>
        <a:xfrm>
          <a:off x="1872412" y="1428415"/>
          <a:ext cx="1723908" cy="2695597"/>
        </a:xfrm>
        <a:prstGeom prst="roundRect">
          <a:avLst>
            <a:gd name="adj" fmla="val 10000"/>
          </a:avLst>
        </a:prstGeom>
        <a:solidFill>
          <a:srgbClr val="1C396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/>
            <a:t>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research </a:t>
          </a:r>
          <a:br>
            <a:rPr lang="en-US" sz="1800" kern="1200" dirty="0"/>
          </a:br>
          <a:r>
            <a:rPr lang="en-US" sz="1800" kern="1200" dirty="0"/>
            <a:t>data repository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i="1" kern="1200" dirty="0"/>
            <a:t>Dataverse</a:t>
          </a:r>
        </a:p>
      </dsp:txBody>
      <dsp:txXfrm>
        <a:off x="1922904" y="1478907"/>
        <a:ext cx="1622924" cy="2594613"/>
      </dsp:txXfrm>
    </dsp:sp>
    <dsp:sp modelId="{BFBBDD31-8DF1-0042-9466-F3C412CC1224}">
      <dsp:nvSpPr>
        <dsp:cNvPr id="0" name=""/>
        <dsp:cNvSpPr/>
      </dsp:nvSpPr>
      <dsp:spPr>
        <a:xfrm>
          <a:off x="3741129" y="1428415"/>
          <a:ext cx="1723908" cy="2695597"/>
        </a:xfrm>
        <a:prstGeom prst="roundRect">
          <a:avLst>
            <a:gd name="adj" fmla="val 10000"/>
          </a:avLst>
        </a:prstGeom>
        <a:solidFill>
          <a:srgbClr val="1C396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/>
            <a:t>Instruments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sym typeface="Wingdings" pitchFamily="2" charset="2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large equipment portal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i="1" kern="1200" dirty="0"/>
            <a:t>Open IRIS</a:t>
          </a:r>
        </a:p>
      </dsp:txBody>
      <dsp:txXfrm>
        <a:off x="3791621" y="1478907"/>
        <a:ext cx="1622924" cy="2594613"/>
      </dsp:txXfrm>
    </dsp:sp>
    <dsp:sp modelId="{B6CD4705-E8AD-5F4E-B5EA-DAF8469BB155}">
      <dsp:nvSpPr>
        <dsp:cNvPr id="0" name=""/>
        <dsp:cNvSpPr/>
      </dsp:nvSpPr>
      <dsp:spPr>
        <a:xfrm>
          <a:off x="5609846" y="1428415"/>
          <a:ext cx="1723908" cy="2695597"/>
        </a:xfrm>
        <a:prstGeom prst="roundRect">
          <a:avLst>
            <a:gd name="adj" fmla="val 10000"/>
          </a:avLst>
        </a:prstGeom>
        <a:solidFill>
          <a:srgbClr val="1C396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kern="1200" dirty="0"/>
            <a:t>Plan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management planning tool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i="1" kern="1200" dirty="0"/>
            <a:t>RDMO</a:t>
          </a:r>
        </a:p>
      </dsp:txBody>
      <dsp:txXfrm>
        <a:off x="5660338" y="1478907"/>
        <a:ext cx="1622924" cy="2594613"/>
      </dsp:txXfrm>
    </dsp:sp>
    <dsp:sp modelId="{2BC44E01-2C1F-5D4E-8B76-EAD63788C946}">
      <dsp:nvSpPr>
        <dsp:cNvPr id="0" name=""/>
        <dsp:cNvSpPr/>
      </dsp:nvSpPr>
      <dsp:spPr>
        <a:xfrm>
          <a:off x="7478563" y="1428415"/>
          <a:ext cx="1723908" cy="2695597"/>
        </a:xfrm>
        <a:prstGeom prst="roundRect">
          <a:avLst>
            <a:gd name="adj" fmla="val 10000"/>
          </a:avLst>
        </a:prstGeom>
        <a:solidFill>
          <a:srgbClr val="1C396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...</a:t>
          </a:r>
        </a:p>
      </dsp:txBody>
      <dsp:txXfrm>
        <a:off x="7529055" y="1478907"/>
        <a:ext cx="1622924" cy="2594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8228B40-AE7A-41FE-A42D-6FAFD4ECBFF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1704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82952" y="2349500"/>
            <a:ext cx="8519581" cy="5032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2951" y="2924175"/>
            <a:ext cx="8519581" cy="768933"/>
          </a:xfrm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pPr lvl="0"/>
            <a:r>
              <a:rPr lang="de-DE" noProof="0"/>
              <a:t>Master-Untertitelformat bearbeiten</a:t>
            </a:r>
            <a:endParaRPr lang="de-DE" noProof="0" dirty="0"/>
          </a:p>
        </p:txBody>
      </p:sp>
      <p:pic>
        <p:nvPicPr>
          <p:cNvPr id="5127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00"/>
            <a:ext cx="121920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3" descr="IMG_078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t="30048" r="9259" b="24141"/>
          <a:stretch>
            <a:fillRect/>
          </a:stretch>
        </p:blipFill>
        <p:spPr bwMode="auto">
          <a:xfrm>
            <a:off x="5094700" y="3699967"/>
            <a:ext cx="7092256" cy="264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7" descr="SUB-link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1268413"/>
            <a:ext cx="48006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 descr="unilogo_gro_weiss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1" y="6402214"/>
            <a:ext cx="21336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39770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51900" y="765176"/>
            <a:ext cx="2745317" cy="53895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1" y="765176"/>
            <a:ext cx="8039100" cy="5389563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323576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el, Inhal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765175"/>
            <a:ext cx="10972800" cy="57943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4417" y="1628776"/>
            <a:ext cx="5384800" cy="452596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6212417" y="1628775"/>
            <a:ext cx="5384800" cy="21859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6212417" y="3967164"/>
            <a:ext cx="5384800" cy="218757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3215217" y="6405563"/>
            <a:ext cx="4800600" cy="3603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150018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765175"/>
            <a:ext cx="10972800" cy="57943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624417" y="1628776"/>
            <a:ext cx="5384800" cy="452596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6212417" y="1628775"/>
            <a:ext cx="5384800" cy="21859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6212417" y="3967164"/>
            <a:ext cx="5384800" cy="218757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3215217" y="6405563"/>
            <a:ext cx="4800600" cy="3603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11844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85884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208500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4417" y="16287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12417" y="16287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39654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10637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4352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3537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190842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[Anlass der Präsentation]</a:t>
            </a:r>
          </a:p>
        </p:txBody>
      </p:sp>
    </p:spTree>
    <p:extLst>
      <p:ext uri="{BB962C8B-B14F-4D97-AF65-F5344CB8AC3E}">
        <p14:creationId xmlns:p14="http://schemas.microsoft.com/office/powerpoint/2010/main" val="960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5175"/>
            <a:ext cx="1097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62877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31" name="Bild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00"/>
            <a:ext cx="121920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217" y="6405563"/>
            <a:ext cx="48006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[Anlass der Präsentation]</a:t>
            </a:r>
          </a:p>
        </p:txBody>
      </p:sp>
      <p:pic>
        <p:nvPicPr>
          <p:cNvPr id="8" name="Picture 25" descr="unilogo_gro_weiss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9" y="6413202"/>
            <a:ext cx="21336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4" descr="SUB-rechts-weiss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0" y="6471444"/>
            <a:ext cx="2749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1A3D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1A3D6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1A3D6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1A3D6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1A3D6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1A3D6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1A3D6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1A3D6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1A3D66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defRPr sz="2400">
          <a:solidFill>
            <a:srgbClr val="80808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defRPr sz="2000">
          <a:solidFill>
            <a:srgbClr val="808080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defRPr sz="1800">
          <a:solidFill>
            <a:srgbClr val="808080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defRPr sz="1200">
          <a:solidFill>
            <a:srgbClr val="808080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defRPr sz="1000">
          <a:solidFill>
            <a:srgbClr val="80808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rgbClr val="80808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rgbClr val="80808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rgbClr val="80808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rgbClr val="808080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xplore.metrics.gbv.de/?doi=10.1111%2Fj.1365-2699.2005.01272.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beucke@sub.uni-goettingen.d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earch/photos/puzzle?utm_source=unsplash&amp;utm_medium=referral&amp;utm_content=creditCopyText" TargetMode="External"/><Relationship Id="rId7" Type="http://schemas.openxmlformats.org/officeDocument/2006/relationships/hyperlink" Target="https://pixabay.com/?utm_source=link-attribution&amp;amp;utm_medium=referral&amp;amp;utm_campaign=image&amp;amp;utm_content=1804597" TargetMode="External"/><Relationship Id="rId2" Type="http://schemas.openxmlformats.org/officeDocument/2006/relationships/hyperlink" Target="https://unsplash.com/photos/4Ennrbj1svk?utm_source=unsplash&amp;utm_medium=referral&amp;utm_content=creditCopyTe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de/users/Wokandapix-614097/?utm_source=link-attribution&amp;amp;utm_medium=referral&amp;amp;utm_campaign=image&amp;amp;utm_content=1804597" TargetMode="External"/><Relationship Id="rId5" Type="http://schemas.openxmlformats.org/officeDocument/2006/relationships/hyperlink" Target="https://pixabay.com/?utm_source=link-attribution&amp;amp;utm_medium=referral&amp;amp;utm_campaign=image&amp;amp;utm_content=3509492" TargetMode="External"/><Relationship Id="rId4" Type="http://schemas.openxmlformats.org/officeDocument/2006/relationships/hyperlink" Target="https://pixabay.com/de/users/ReadyElements-8569947/?utm_source=link-attribution&amp;amp;utm_medium=referral&amp;amp;utm_campaign=image&amp;amp;utm_content=350949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b.uni-goettingen.de/en/electronic-publishing/publishin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xplore.metrics.gbv.de/?doi=10.1038%2Fnature14967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82952" y="2204864"/>
            <a:ext cx="8519581" cy="647874"/>
          </a:xfrm>
        </p:spPr>
        <p:txBody>
          <a:bodyPr/>
          <a:lstStyle/>
          <a:p>
            <a:r>
              <a:rPr lang="de-DE" dirty="0"/>
              <a:t>Metrics in Göttingen Research Online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BA4F3FA-4B74-B94A-AA2A-E2BABAA7A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688" y="2924944"/>
            <a:ext cx="8519581" cy="76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808080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808080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808080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80808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80808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80808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80808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808080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Daniel Beucke | </a:t>
            </a:r>
            <a:r>
              <a:rPr lang="de-DE" kern="0" dirty="0" err="1"/>
              <a:t>beucke@sub.uni-goettingen.de</a:t>
            </a:r>
            <a:endParaRPr lang="de-DE" kern="0" dirty="0"/>
          </a:p>
          <a:p>
            <a:r>
              <a:rPr lang="de-DE" kern="0" dirty="0"/>
              <a:t>*Metrics in Transition | *metrics Workshop</a:t>
            </a:r>
          </a:p>
          <a:p>
            <a:r>
              <a:rPr lang="de-DE" kern="0" dirty="0"/>
              <a:t>28. März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0512D-5551-7D43-92A7-070E646B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Publication</a:t>
            </a:r>
            <a:r>
              <a:rPr lang="de-DE" dirty="0"/>
              <a:t> Detail View II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C983AA-95E8-4A4C-B014-812A5E0A9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1" b="62600"/>
          <a:stretch/>
        </p:blipFill>
        <p:spPr>
          <a:xfrm>
            <a:off x="1343472" y="1344613"/>
            <a:ext cx="10423957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hlinkClick r:id="rId3"/>
            <a:extLst>
              <a:ext uri="{FF2B5EF4-FFF2-40B4-BE49-F238E27FC236}">
                <a16:creationId xmlns:a16="http://schemas.microsoft.com/office/drawing/2014/main" id="{160BB3EA-C30C-4745-BF94-59A30E696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5157192"/>
            <a:ext cx="1298476" cy="5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2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3FBA2-3D39-4A4E-9824-2BD68447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Researcher Page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2E1380-8E73-2E48-AA53-BD9E327ABC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[Anlass der Präsentation]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5414-8A7F-BF47-A03A-4C2ABAE1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1"/>
          <a:stretch/>
        </p:blipFill>
        <p:spPr>
          <a:xfrm>
            <a:off x="4079776" y="15305"/>
            <a:ext cx="5514109" cy="674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10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5EAFB-9E94-3342-9CC2-1206006F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Researcher Page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7B43C4-2F35-0D4A-990E-A003694F70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[Anlass der Präsentation]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2ED77A6-D092-D442-8D53-19075951A4EA}"/>
              </a:ext>
            </a:extLst>
          </p:cNvPr>
          <p:cNvSpPr/>
          <p:nvPr/>
        </p:nvSpPr>
        <p:spPr>
          <a:xfrm>
            <a:off x="8760296" y="6213477"/>
            <a:ext cx="288032" cy="191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89E7C94-55DC-224F-8E6D-CB25A8CDA113}"/>
              </a:ext>
            </a:extLst>
          </p:cNvPr>
          <p:cNvSpPr txBox="1"/>
          <p:nvPr/>
        </p:nvSpPr>
        <p:spPr>
          <a:xfrm>
            <a:off x="8760296" y="6237312"/>
            <a:ext cx="9361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Wikipedia </a:t>
            </a:r>
            <a:r>
              <a:rPr lang="de-DE" sz="600" dirty="0" err="1"/>
              <a:t>Mentions</a:t>
            </a:r>
            <a:endParaRPr lang="de-DE" sz="60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1CFE640-5802-8D46-BA5D-5D94FCA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357" y="6248968"/>
            <a:ext cx="307075" cy="13236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135C46D-4D4A-5F4D-BC75-51D3D810C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-3335"/>
            <a:ext cx="6500709" cy="666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DEDA4C9-D27F-CE48-A593-C55AFD25ABE8}"/>
              </a:ext>
            </a:extLst>
          </p:cNvPr>
          <p:cNvSpPr txBox="1">
            <a:spLocks/>
          </p:cNvSpPr>
          <p:nvPr/>
        </p:nvSpPr>
        <p:spPr>
          <a:xfrm>
            <a:off x="8760296" y="6217200"/>
            <a:ext cx="936104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600" dirty="0"/>
              <a:t>Wikipedia </a:t>
            </a:r>
            <a:r>
              <a:rPr lang="de-DE" sz="600" dirty="0" err="1"/>
              <a:t>Mentions</a:t>
            </a:r>
            <a:endParaRPr lang="de-DE" sz="6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DB7E837-FC37-0D47-BA0D-15B1C2404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907" y="6253556"/>
            <a:ext cx="307075" cy="13236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8758097-2116-E348-82D5-311270E99780}"/>
              </a:ext>
            </a:extLst>
          </p:cNvPr>
          <p:cNvSpPr/>
          <p:nvPr/>
        </p:nvSpPr>
        <p:spPr>
          <a:xfrm>
            <a:off x="8564261" y="5312864"/>
            <a:ext cx="1872208" cy="18722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9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88B5FD3C-2E71-1C41-95F9-B3141C67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25" y="-27384"/>
            <a:ext cx="6419655" cy="6721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92E8C3-B6E0-F848-B5A2-1BFD33EE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Researcher Page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106046-FFC2-BD41-B96F-62679CDC9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[Anlass der Präsentation]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D952183-6D59-7A48-A470-B473C30B4CA4}"/>
              </a:ext>
            </a:extLst>
          </p:cNvPr>
          <p:cNvSpPr txBox="1">
            <a:spLocks/>
          </p:cNvSpPr>
          <p:nvPr/>
        </p:nvSpPr>
        <p:spPr>
          <a:xfrm>
            <a:off x="8832304" y="6268670"/>
            <a:ext cx="936104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600" dirty="0"/>
              <a:t>Wikipedia </a:t>
            </a:r>
            <a:r>
              <a:rPr lang="de-DE" sz="600" dirty="0" err="1"/>
              <a:t>Mentions</a:t>
            </a:r>
            <a:endParaRPr lang="de-DE" sz="6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4AEB3D-8575-5841-B857-E4917023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907" y="6253556"/>
            <a:ext cx="307075" cy="1323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F305DD-7A36-7449-ACD1-6E5E67332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219" y="3501008"/>
            <a:ext cx="191894" cy="1746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7D359EB-0853-A14B-B4D1-4178C361C77D}"/>
              </a:ext>
            </a:extLst>
          </p:cNvPr>
          <p:cNvSpPr txBox="1"/>
          <p:nvPr/>
        </p:nvSpPr>
        <p:spPr>
          <a:xfrm>
            <a:off x="5708211" y="3501009"/>
            <a:ext cx="10358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5 Wikipedia </a:t>
            </a:r>
            <a:r>
              <a:rPr lang="de-DE" sz="700" dirty="0" err="1"/>
              <a:t>Mentions</a:t>
            </a:r>
            <a:endParaRPr lang="de-DE" sz="7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F01A51E-4E42-3D44-A869-9DA882005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4165048"/>
            <a:ext cx="191894" cy="17462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49A925E-0343-F94F-8838-91BB10D73E96}"/>
              </a:ext>
            </a:extLst>
          </p:cNvPr>
          <p:cNvSpPr txBox="1"/>
          <p:nvPr/>
        </p:nvSpPr>
        <p:spPr>
          <a:xfrm>
            <a:off x="5747936" y="4165049"/>
            <a:ext cx="10358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3 Wikipedia </a:t>
            </a:r>
            <a:r>
              <a:rPr lang="de-DE" sz="700" dirty="0" err="1"/>
              <a:t>Mentions</a:t>
            </a:r>
            <a:endParaRPr lang="de-DE" sz="7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E953071-0232-2947-94A4-A2BD8202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39" y="4885128"/>
            <a:ext cx="191894" cy="17462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E1FE15C-DD92-F240-B6F7-E23E8103E348}"/>
              </a:ext>
            </a:extLst>
          </p:cNvPr>
          <p:cNvSpPr txBox="1"/>
          <p:nvPr/>
        </p:nvSpPr>
        <p:spPr>
          <a:xfrm>
            <a:off x="6788331" y="4885129"/>
            <a:ext cx="10358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3 Wikipedia </a:t>
            </a:r>
            <a:r>
              <a:rPr lang="de-DE" sz="700" dirty="0" err="1"/>
              <a:t>Mentions</a:t>
            </a:r>
            <a:endParaRPr lang="de-DE" sz="7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50EA757-50C6-4045-A494-4733EF66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355" y="5533200"/>
            <a:ext cx="191894" cy="17462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DFCBE1C-9314-6A42-8C31-45C34485AEA8}"/>
              </a:ext>
            </a:extLst>
          </p:cNvPr>
          <p:cNvSpPr txBox="1"/>
          <p:nvPr/>
        </p:nvSpPr>
        <p:spPr>
          <a:xfrm>
            <a:off x="6932347" y="5533201"/>
            <a:ext cx="10358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2 Wikipedia </a:t>
            </a:r>
            <a:r>
              <a:rPr lang="de-DE" sz="700" dirty="0" err="1"/>
              <a:t>Mentions</a:t>
            </a:r>
            <a:endParaRPr lang="de-DE" sz="7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207E653-C3D9-7742-A464-D2BC0A59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307" y="6253280"/>
            <a:ext cx="191894" cy="174623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8B6A6B8-23AF-3B42-82E3-D9B919DC8E75}"/>
              </a:ext>
            </a:extLst>
          </p:cNvPr>
          <p:cNvSpPr txBox="1"/>
          <p:nvPr/>
        </p:nvSpPr>
        <p:spPr>
          <a:xfrm>
            <a:off x="6500299" y="6253281"/>
            <a:ext cx="10358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1 Wikipedia </a:t>
            </a:r>
            <a:r>
              <a:rPr lang="de-DE" sz="700" dirty="0" err="1"/>
              <a:t>Mentions</a:t>
            </a:r>
            <a:endParaRPr lang="de-DE" sz="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4CD98D-48F7-7D43-B4CC-3E7FE59B0A4B}"/>
              </a:ext>
            </a:extLst>
          </p:cNvPr>
          <p:cNvSpPr/>
          <p:nvPr/>
        </p:nvSpPr>
        <p:spPr>
          <a:xfrm>
            <a:off x="8564261" y="5312864"/>
            <a:ext cx="1872208" cy="18722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15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588BC-FA93-504D-9448-8AF945B6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 ...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8FD80F-4699-514D-AE91-89ECC63D6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Test </a:t>
            </a:r>
            <a:r>
              <a:rPr lang="de-DE" dirty="0" err="1"/>
              <a:t>with</a:t>
            </a:r>
            <a:r>
              <a:rPr lang="de-DE" dirty="0"/>
              <a:t> the </a:t>
            </a:r>
            <a:r>
              <a:rPr lang="de-DE" dirty="0" err="1"/>
              <a:t>data</a:t>
            </a:r>
            <a:r>
              <a:rPr lang="de-DE" dirty="0"/>
              <a:t> from *metrics and Event Data</a:t>
            </a:r>
            <a:br>
              <a:rPr lang="de-DE" dirty="0"/>
            </a:br>
            <a:r>
              <a:rPr lang="de-DE" sz="1800" dirty="0">
                <a:sym typeface="Wingdings" pitchFamily="2" charset="2"/>
              </a:rPr>
              <a:t>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</a:t>
            </a:r>
            <a:r>
              <a:rPr lang="de-DE" dirty="0" err="1"/>
              <a:t>ompare</a:t>
            </a:r>
            <a:r>
              <a:rPr lang="de-DE" dirty="0"/>
              <a:t> the </a:t>
            </a:r>
            <a:r>
              <a:rPr lang="de-DE" dirty="0" err="1"/>
              <a:t>results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Consider</a:t>
            </a:r>
            <a:r>
              <a:rPr lang="de-DE" dirty="0"/>
              <a:t> the </a:t>
            </a:r>
            <a:r>
              <a:rPr lang="de-DE" dirty="0" err="1"/>
              <a:t>sustainability</a:t>
            </a:r>
            <a:r>
              <a:rPr lang="de-DE" dirty="0"/>
              <a:t> or </a:t>
            </a:r>
            <a:r>
              <a:rPr lang="de-DE" dirty="0" err="1"/>
              <a:t>operation</a:t>
            </a:r>
            <a:r>
              <a:rPr lang="de-DE" dirty="0"/>
              <a:t> of such a </a:t>
            </a:r>
            <a:r>
              <a:rPr lang="de-DE" dirty="0" err="1"/>
              <a:t>service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researchers</a:t>
            </a:r>
            <a:r>
              <a:rPr lang="de-DE" dirty="0"/>
              <a:t> for </a:t>
            </a:r>
            <a:r>
              <a:rPr lang="de-DE" dirty="0" err="1"/>
              <a:t>feedback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73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644B5-7FF3-F442-A7B9-073BEBDDD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Daniel Beucke | Höhen und Tiefen beim Aufbau einer Hochschulbibliographie - ein Praxisbericht</a:t>
            </a:r>
          </a:p>
          <a:p>
            <a:r>
              <a:rPr lang="de-DE"/>
              <a:t>19.03.2019 | 7. Bibliothekskongress, Leipzig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82AF4DE-2620-EC47-922D-89B5D02E4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7464"/>
            <a:ext cx="12192000" cy="814445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36ECD42-D786-F74D-95C5-A42829DA4F1F}"/>
              </a:ext>
            </a:extLst>
          </p:cNvPr>
          <p:cNvSpPr/>
          <p:nvPr/>
        </p:nvSpPr>
        <p:spPr>
          <a:xfrm>
            <a:off x="767408" y="4581128"/>
            <a:ext cx="5832648" cy="2448272"/>
          </a:xfrm>
          <a:prstGeom prst="rect">
            <a:avLst/>
          </a:prstGeom>
          <a:solidFill>
            <a:schemeClr val="bg1">
              <a:lumMod val="8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55D2984-FA04-0E43-A26A-24FFE85F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4653136"/>
            <a:ext cx="8203475" cy="2027075"/>
          </a:xfrm>
        </p:spPr>
        <p:txBody>
          <a:bodyPr>
            <a:normAutofit/>
          </a:bodyPr>
          <a:lstStyle/>
          <a:p>
            <a:pPr marL="11112" indent="0">
              <a:buNone/>
            </a:pPr>
            <a:r>
              <a:rPr lang="de-DE" sz="2800" kern="1200" dirty="0">
                <a:solidFill>
                  <a:srgbClr val="464646"/>
                </a:solidFill>
                <a:cs typeface="Arial" charset="0"/>
              </a:rPr>
              <a:t>Daniel Beucke</a:t>
            </a:r>
          </a:p>
          <a:p>
            <a:pPr marL="11112" indent="0">
              <a:buNone/>
            </a:pPr>
            <a:r>
              <a:rPr lang="de-DE" sz="2800" kern="1200" dirty="0">
                <a:solidFill>
                  <a:srgbClr val="464646"/>
                </a:solidFill>
                <a:cs typeface="Arial" charset="0"/>
              </a:rPr>
              <a:t>SUB Göttingen</a:t>
            </a:r>
          </a:p>
          <a:p>
            <a:pPr marL="11112" indent="0">
              <a:buNone/>
            </a:pPr>
            <a:r>
              <a:rPr lang="de-DE" dirty="0">
                <a:solidFill>
                  <a:srgbClr val="1C396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beucke@sub.uni-goettingen.de</a:t>
            </a:r>
            <a:r>
              <a:rPr lang="de-DE" dirty="0">
                <a:solidFill>
                  <a:srgbClr val="1C396F"/>
                </a:solidFill>
              </a:rPr>
              <a:t> </a:t>
            </a:r>
          </a:p>
          <a:p>
            <a:pPr marL="11112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B6B9F7-9866-C342-BC9D-BD31A89DE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4005">
            <a:off x="8227298" y="4696202"/>
            <a:ext cx="1696933" cy="169693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2F29068-61CD-E345-8433-70A1830571C2}"/>
              </a:ext>
            </a:extLst>
          </p:cNvPr>
          <p:cNvSpPr/>
          <p:nvPr/>
        </p:nvSpPr>
        <p:spPr>
          <a:xfrm>
            <a:off x="1859278" y="6293988"/>
            <a:ext cx="4427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64646"/>
                </a:solidFill>
                <a:latin typeface="+mn-lt"/>
              </a:rPr>
              <a:t>Dieses Werk ist lizenziert unter einer </a:t>
            </a:r>
            <a:br>
              <a:rPr lang="de-DE" sz="1200" dirty="0">
                <a:solidFill>
                  <a:srgbClr val="464646"/>
                </a:solidFill>
                <a:latin typeface="+mn-lt"/>
              </a:rPr>
            </a:br>
            <a:r>
              <a:rPr lang="de-DE" sz="1200" dirty="0">
                <a:solidFill>
                  <a:srgbClr val="1C396F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Namensnennung 4.0 International Lizenz</a:t>
            </a:r>
            <a:r>
              <a:rPr lang="de-DE" sz="1200" dirty="0">
                <a:solidFill>
                  <a:srgbClr val="464646"/>
                </a:solidFill>
                <a:latin typeface="+mn-lt"/>
              </a:rPr>
              <a:t>.</a:t>
            </a:r>
            <a:endParaRPr lang="de-DE" sz="1200" dirty="0">
              <a:latin typeface="+mn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9E3ADCD-F0E9-EA4C-8D12-ACC3FBE59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6381328"/>
            <a:ext cx="893337" cy="3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67AFF-C46D-B04F-9F90-0688D017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Bildnachweise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EAAD9-39AD-A141-A845-E1AFF5E35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Göttingen Campus – eigenes Bild</a:t>
            </a:r>
          </a:p>
          <a:p>
            <a:r>
              <a:rPr lang="de-DE" dirty="0"/>
              <a:t>Würfel –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Photo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Olav Ahrens Røtne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 on 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de-DE" dirty="0"/>
          </a:p>
          <a:p>
            <a:r>
              <a:rPr lang="de-DE" dirty="0"/>
              <a:t>Maßband – Bild von </a:t>
            </a:r>
            <a:r>
              <a:rPr lang="de-DE" dirty="0">
                <a:hlinkClick r:id="rId4"/>
              </a:rPr>
              <a:t>Mahesh Patel</a:t>
            </a:r>
            <a:r>
              <a:rPr lang="de-DE" dirty="0"/>
              <a:t> auf </a:t>
            </a:r>
            <a:r>
              <a:rPr lang="de-DE" dirty="0">
                <a:hlinkClick r:id="rId5"/>
              </a:rPr>
              <a:t>Pixabay</a:t>
            </a:r>
            <a:endParaRPr lang="de-DE" dirty="0"/>
          </a:p>
          <a:p>
            <a:r>
              <a:rPr lang="de-DE" dirty="0" err="1"/>
              <a:t>Thanks</a:t>
            </a:r>
            <a:r>
              <a:rPr lang="de-DE" dirty="0"/>
              <a:t> – Bild von </a:t>
            </a:r>
            <a:r>
              <a:rPr lang="de-DE" dirty="0">
                <a:hlinkClick r:id="rId6"/>
              </a:rPr>
              <a:t>Wokandapix</a:t>
            </a:r>
            <a:r>
              <a:rPr lang="de-DE" dirty="0"/>
              <a:t> auf </a:t>
            </a:r>
            <a:r>
              <a:rPr lang="de-DE" dirty="0">
                <a:hlinkClick r:id="rId7"/>
              </a:rPr>
              <a:t>Pixabay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471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386DA-55E3-EF48-8B3B-CF281CF3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B4973A-0E44-A24B-A707-C8899FD4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52770B-A598-ED4E-B8F8-34C1CF8B9A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[Anlass der Präsentation]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0C1BED-328E-A541-90C6-5B13D287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242391"/>
            <a:ext cx="12192000" cy="914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8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6D93A-2B4B-064A-821A-C3843DCE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F5E"/>
                </a:solidFill>
              </a:rPr>
              <a:t>Institutional Repositories @ Uni Göttingen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763E9-8486-B043-A940-42BD9FDB2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50838"/>
            <a:r>
              <a:rPr lang="en-GB" dirty="0"/>
              <a:t>Doctoral Thesis via </a:t>
            </a:r>
            <a:r>
              <a:rPr lang="en-GB" b="1" dirty="0" err="1"/>
              <a:t>eDISS</a:t>
            </a:r>
            <a:br>
              <a:rPr lang="en-GB" b="1" dirty="0"/>
            </a:br>
            <a:endParaRPr lang="en-GB" b="1" dirty="0"/>
          </a:p>
          <a:p>
            <a:pPr marL="361950" indent="-350838"/>
            <a:r>
              <a:rPr lang="en-GB" dirty="0"/>
              <a:t>Parallel and peer reviewed publications from the researchers of the University are visible via </a:t>
            </a:r>
            <a:r>
              <a:rPr lang="en-GB" b="1" dirty="0"/>
              <a:t>GoeScholar</a:t>
            </a:r>
            <a:endParaRPr lang="en-GB" dirty="0"/>
          </a:p>
          <a:p>
            <a:pPr marL="361950" indent="-350838"/>
            <a:endParaRPr lang="en-GB" dirty="0"/>
          </a:p>
          <a:p>
            <a:pPr marL="361950" indent="-350838"/>
            <a:r>
              <a:rPr lang="en-GB" dirty="0"/>
              <a:t>Primary electronic publications of the University is possible with </a:t>
            </a:r>
            <a:r>
              <a:rPr lang="en-GB" b="1" dirty="0"/>
              <a:t>University Press Göttingen </a:t>
            </a:r>
            <a:r>
              <a:rPr lang="en-GB" dirty="0"/>
              <a:t>and</a:t>
            </a:r>
            <a:r>
              <a:rPr lang="en-GB" b="1" dirty="0"/>
              <a:t> GOEDOC</a:t>
            </a:r>
            <a:endParaRPr lang="en-GB" sz="2000" dirty="0"/>
          </a:p>
          <a:p>
            <a:pPr marL="361950" indent="-350838"/>
            <a:endParaRPr lang="en-GB" sz="2000" dirty="0"/>
          </a:p>
          <a:p>
            <a:pPr marL="361950" indent="-350838">
              <a:buNone/>
            </a:pPr>
            <a:r>
              <a:rPr lang="en-GB" sz="1800" dirty="0">
                <a:solidFill>
                  <a:srgbClr val="1E3F5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https://www.sub.uni-goettingen.de/en/electronic-publishing/publishing/</a:t>
            </a:r>
            <a:r>
              <a:rPr lang="en-GB" sz="1800" dirty="0">
                <a:solidFill>
                  <a:srgbClr val="1E3F5E"/>
                </a:solidFill>
              </a:rPr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6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CD4A4-E6AA-6D4B-9D41-E14DB1CC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7E2341-9DE2-F34D-9BF0-C4001F12D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E7D013-4641-3946-8A55-892FF599BC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[Anlass der Präsentation]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6ADF81-2701-B949-B7E5-6587EF4E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2072" y="-960017"/>
            <a:ext cx="12764071" cy="85084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905758-5912-5946-A7E3-84C9FBFC5F5E}"/>
              </a:ext>
            </a:extLst>
          </p:cNvPr>
          <p:cNvSpPr/>
          <p:nvPr/>
        </p:nvSpPr>
        <p:spPr>
          <a:xfrm>
            <a:off x="5159896" y="1054894"/>
            <a:ext cx="6605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600" dirty="0" err="1">
                <a:solidFill>
                  <a:schemeClr val="bg1">
                    <a:lumMod val="95000"/>
                  </a:schemeClr>
                </a:solidFill>
              </a:rPr>
              <a:t>Bringing</a:t>
            </a:r>
            <a:r>
              <a:rPr lang="de-DE" sz="3600" dirty="0">
                <a:solidFill>
                  <a:schemeClr val="bg1">
                    <a:lumMod val="95000"/>
                  </a:schemeClr>
                </a:solidFill>
              </a:rPr>
              <a:t> all the </a:t>
            </a:r>
            <a:r>
              <a:rPr lang="de-DE" sz="3600" dirty="0" err="1">
                <a:solidFill>
                  <a:schemeClr val="bg1">
                    <a:lumMod val="95000"/>
                  </a:schemeClr>
                </a:solidFill>
              </a:rPr>
              <a:t>good</a:t>
            </a:r>
            <a:r>
              <a:rPr lang="de-DE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br>
              <a:rPr lang="de-DE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de-DE" sz="3600" dirty="0" err="1">
                <a:solidFill>
                  <a:schemeClr val="bg1">
                    <a:lumMod val="95000"/>
                  </a:schemeClr>
                </a:solidFill>
              </a:rPr>
              <a:t>experiences</a:t>
            </a:r>
            <a:r>
              <a:rPr lang="de-DE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bg1">
                    <a:lumMod val="95000"/>
                  </a:schemeClr>
                </a:solidFill>
              </a:rPr>
              <a:t>together</a:t>
            </a:r>
            <a:r>
              <a:rPr lang="de-DE" sz="3600" dirty="0">
                <a:solidFill>
                  <a:schemeClr val="bg1">
                    <a:lumMod val="95000"/>
                  </a:schemeClr>
                </a:solidFill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56876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433D5E65-B470-C949-91CC-20088C0F61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583414"/>
              </p:ext>
            </p:extLst>
          </p:nvPr>
        </p:nvGraphicFramePr>
        <p:xfrm>
          <a:off x="1570353" y="1340768"/>
          <a:ext cx="9206167" cy="412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6E117770-8C5C-BF45-9A5B-AA6BA2535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464" y="1124744"/>
            <a:ext cx="9621284" cy="145156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9A06F1A-2243-6940-9F50-0FCFB482FFDD}"/>
              </a:ext>
            </a:extLst>
          </p:cNvPr>
          <p:cNvSpPr/>
          <p:nvPr/>
        </p:nvSpPr>
        <p:spPr>
          <a:xfrm>
            <a:off x="1055440" y="2276872"/>
            <a:ext cx="2736304" cy="374441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68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D61F2D-D1BE-5041-944D-4A984AE7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GRO.Publications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870D81-FB41-F945-8D9E-73E4FF49F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/>
            <a:r>
              <a:rPr lang="en-GB" dirty="0"/>
              <a:t>Bibliography for the university</a:t>
            </a:r>
          </a:p>
          <a:p>
            <a:pPr marL="361950" indent="-361950"/>
            <a:r>
              <a:rPr lang="en-GB" dirty="0"/>
              <a:t>Researcher pages with all/selected publications</a:t>
            </a:r>
          </a:p>
          <a:p>
            <a:pPr marL="361950" indent="-361950"/>
            <a:r>
              <a:rPr lang="en-GB" dirty="0"/>
              <a:t>Embed function for individual publication lists </a:t>
            </a:r>
          </a:p>
          <a:p>
            <a:pPr marL="361950" indent="-361950"/>
            <a:r>
              <a:rPr lang="en-GB" dirty="0"/>
              <a:t>Fully integration with ORCID</a:t>
            </a:r>
          </a:p>
          <a:p>
            <a:pPr marL="361950" indent="-361950"/>
            <a:endParaRPr lang="en-GB" dirty="0"/>
          </a:p>
          <a:p>
            <a:pPr marL="0" indent="0">
              <a:buNone/>
            </a:pPr>
            <a:r>
              <a:rPr lang="en-GB" b="1" dirty="0">
                <a:sym typeface="Wingdings" pitchFamily="2" charset="2"/>
              </a:rPr>
              <a:t>Coming soon</a:t>
            </a:r>
          </a:p>
          <a:p>
            <a:pPr marL="361950" indent="-361950"/>
            <a:r>
              <a:rPr lang="en-GB" dirty="0">
                <a:sym typeface="Wingdings" pitchFamily="2" charset="2"/>
              </a:rPr>
              <a:t>OA full text integration</a:t>
            </a:r>
          </a:p>
          <a:p>
            <a:pPr marL="361950" indent="-361950"/>
            <a:r>
              <a:rPr lang="en-GB" dirty="0">
                <a:sym typeface="Wingdings" pitchFamily="2" charset="2"/>
              </a:rPr>
              <a:t>Connection with research data repository </a:t>
            </a:r>
          </a:p>
          <a:p>
            <a:pPr marL="361950" indent="-361950"/>
            <a:r>
              <a:rPr lang="en-GB" dirty="0">
                <a:sym typeface="Wingdings" pitchFamily="2" charset="2"/>
              </a:rPr>
              <a:t>API with Göttingen CRIS (FACTScience)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8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9DF8CE-1361-BA44-A458-1D8A866CC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[Anlass der Präsentation]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2B69E9-4A74-7144-9B45-2501C231F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-703947"/>
            <a:ext cx="12288688" cy="82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0F74C-B60C-CE43-84D3-5F287033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Startpage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5CC2FB-79ED-E54A-A82C-0064B7BCD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[Anlass der Präsentation]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1C18EC-A75C-7446-9DB4-868B1D90F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"/>
          <a:stretch/>
        </p:blipFill>
        <p:spPr>
          <a:xfrm>
            <a:off x="3924573" y="116632"/>
            <a:ext cx="4342854" cy="674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86FBDAD-566C-7B42-BCC4-8B5DDAF46C56}"/>
              </a:ext>
            </a:extLst>
          </p:cNvPr>
          <p:cNvSpPr/>
          <p:nvPr/>
        </p:nvSpPr>
        <p:spPr>
          <a:xfrm>
            <a:off x="4655840" y="2924944"/>
            <a:ext cx="280831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FE5EBD6-AF29-C648-A9BE-6F1FFBC0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847" y="3034688"/>
            <a:ext cx="921489" cy="84039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FBC7D91-CF8D-0843-B2CB-3B9CC89C3B41}"/>
              </a:ext>
            </a:extLst>
          </p:cNvPr>
          <p:cNvSpPr/>
          <p:nvPr/>
        </p:nvSpPr>
        <p:spPr>
          <a:xfrm>
            <a:off x="4753734" y="2976719"/>
            <a:ext cx="2241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b="1" dirty="0">
                <a:solidFill>
                  <a:srgbClr val="333333"/>
                </a:solidFill>
                <a:latin typeface="-apple-system"/>
              </a:rPr>
              <a:t>Global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patterns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of plant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diversity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and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floristic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knowledge</a:t>
            </a:r>
            <a:br>
              <a:rPr lang="de-DE" sz="400" dirty="0"/>
            </a:b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Kier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G. 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Mutke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J. 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Dinerstein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E. 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Ricketts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T. H. ; Küper, W. ; Kreft, H.  &amp;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Barthlott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W.  (2005) </a:t>
            </a:r>
            <a:br>
              <a:rPr lang="de-DE" sz="400" dirty="0"/>
            </a:br>
            <a:r>
              <a:rPr lang="de-DE" sz="400" i="1" dirty="0">
                <a:solidFill>
                  <a:srgbClr val="333333"/>
                </a:solidFill>
                <a:latin typeface="-apple-system"/>
              </a:rPr>
              <a:t>Journal of </a:t>
            </a:r>
            <a:r>
              <a:rPr lang="de-DE" sz="400" i="1" dirty="0" err="1">
                <a:solidFill>
                  <a:srgbClr val="333333"/>
                </a:solidFill>
                <a:latin typeface="-apple-system"/>
              </a:rPr>
              <a:t>Biogeography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 </a:t>
            </a:r>
            <a:r>
              <a:rPr lang="de-DE" sz="400" i="1" dirty="0">
                <a:solidFill>
                  <a:srgbClr val="333333"/>
                </a:solidFill>
                <a:latin typeface="-apple-system"/>
              </a:rPr>
              <a:t>32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(7) (pp. 1107-1116).​</a:t>
            </a:r>
            <a:endParaRPr lang="de-DE" sz="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33B8937-9870-E147-9A47-274D0D9D1D40}"/>
              </a:ext>
            </a:extLst>
          </p:cNvPr>
          <p:cNvSpPr/>
          <p:nvPr/>
        </p:nvSpPr>
        <p:spPr>
          <a:xfrm>
            <a:off x="4753179" y="3225848"/>
            <a:ext cx="1918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b="1" dirty="0">
                <a:solidFill>
                  <a:srgbClr val="333333"/>
                </a:solidFill>
                <a:latin typeface="-apple-system"/>
              </a:rPr>
              <a:t>A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terrestrial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planet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candidate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in a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temperate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orbit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around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Proxima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Centauri</a:t>
            </a:r>
            <a:br>
              <a:rPr lang="de-DE" sz="400" dirty="0"/>
            </a:b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Anglada-Escude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G. ; Amado, P. J. ; Barnes, J. 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Berdinas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Z. M. ; Butler, R. P. ; Coleman, G. A. L.  &amp; de la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Cueva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I.  u.a. (2016) </a:t>
            </a:r>
            <a:br>
              <a:rPr lang="de-DE" sz="400" dirty="0"/>
            </a:br>
            <a:r>
              <a:rPr lang="de-DE" sz="400" i="1" dirty="0">
                <a:solidFill>
                  <a:srgbClr val="333333"/>
                </a:solidFill>
                <a:latin typeface="-apple-system"/>
              </a:rPr>
              <a:t>Nature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 </a:t>
            </a:r>
            <a:r>
              <a:rPr lang="de-DE" sz="400" i="1" dirty="0">
                <a:solidFill>
                  <a:srgbClr val="333333"/>
                </a:solidFill>
                <a:latin typeface="-apple-system"/>
              </a:rPr>
              <a:t>536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(7617) (pp. 437-+).​</a:t>
            </a:r>
            <a:endParaRPr lang="de-DE" sz="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E35D3AC-2D1D-B84A-BFE9-368E9EEAD6F5}"/>
              </a:ext>
            </a:extLst>
          </p:cNvPr>
          <p:cNvSpPr/>
          <p:nvPr/>
        </p:nvSpPr>
        <p:spPr>
          <a:xfrm>
            <a:off x="4753272" y="3510744"/>
            <a:ext cx="2015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" b="1" dirty="0">
                <a:solidFill>
                  <a:srgbClr val="333333"/>
                </a:solidFill>
                <a:latin typeface="-apple-system"/>
              </a:rPr>
              <a:t>Development and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application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of a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phylogenomic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toolkit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: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Resolving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the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evolutionary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history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of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Madagascar's</a:t>
            </a:r>
            <a:r>
              <a:rPr lang="de-DE" sz="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de-DE" sz="400" b="1" dirty="0" err="1">
                <a:solidFill>
                  <a:srgbClr val="333333"/>
                </a:solidFill>
                <a:latin typeface="-apple-system"/>
              </a:rPr>
              <a:t>lemurs</a:t>
            </a:r>
            <a:br>
              <a:rPr lang="de-DE" sz="400" b="1" dirty="0"/>
            </a:br>
            <a:r>
              <a:rPr lang="de-DE" sz="400" dirty="0">
                <a:solidFill>
                  <a:srgbClr val="333333"/>
                </a:solidFill>
                <a:latin typeface="-apple-system"/>
              </a:rPr>
              <a:t>Horvath, J. 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Weisrock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D. 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Embry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S. L. 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Fiorentino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I. 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Balhoff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J. ; Kappeler, P.  &amp; </a:t>
            </a:r>
            <a:r>
              <a:rPr lang="de-DE" sz="400" dirty="0" err="1">
                <a:solidFill>
                  <a:srgbClr val="333333"/>
                </a:solidFill>
                <a:latin typeface="-apple-system"/>
              </a:rPr>
              <a:t>Wray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 G. A.  et al. (2008) </a:t>
            </a:r>
            <a:br>
              <a:rPr lang="de-DE" sz="400" dirty="0"/>
            </a:br>
            <a:r>
              <a:rPr lang="de-DE" sz="400" i="1" dirty="0">
                <a:solidFill>
                  <a:srgbClr val="333333"/>
                </a:solidFill>
                <a:latin typeface="-apple-system"/>
              </a:rPr>
              <a:t>Genome Research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, </a:t>
            </a:r>
            <a:r>
              <a:rPr lang="de-DE" sz="400" i="1" dirty="0">
                <a:solidFill>
                  <a:srgbClr val="333333"/>
                </a:solidFill>
                <a:latin typeface="-apple-system"/>
              </a:rPr>
              <a:t>18</a:t>
            </a:r>
            <a:r>
              <a:rPr lang="de-DE" sz="400" dirty="0">
                <a:solidFill>
                  <a:srgbClr val="333333"/>
                </a:solidFill>
                <a:latin typeface="-apple-system"/>
              </a:rPr>
              <a:t>(3) (pp. 489-499).​</a:t>
            </a:r>
            <a:endParaRPr lang="de-DE" sz="400" dirty="0"/>
          </a:p>
        </p:txBody>
      </p:sp>
    </p:spTree>
    <p:extLst>
      <p:ext uri="{BB962C8B-B14F-4D97-AF65-F5344CB8AC3E}">
        <p14:creationId xmlns:p14="http://schemas.microsoft.com/office/powerpoint/2010/main" val="37801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7DDBA-E24A-DC46-8288-7ECB7031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Publication</a:t>
            </a:r>
            <a:r>
              <a:rPr lang="de-DE" dirty="0"/>
              <a:t> Detail View I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558ED8-B1FB-FE4F-9499-C9116161E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" b="60547"/>
          <a:stretch/>
        </p:blipFill>
        <p:spPr>
          <a:xfrm>
            <a:off x="1775520" y="1268760"/>
            <a:ext cx="9162956" cy="539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hlinkClick r:id="rId3"/>
            <a:extLst>
              <a:ext uri="{FF2B5EF4-FFF2-40B4-BE49-F238E27FC236}">
                <a16:creationId xmlns:a16="http://schemas.microsoft.com/office/drawing/2014/main" id="{0D944D4B-2573-EF46-8BB3-3553F217D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5301208"/>
            <a:ext cx="1298476" cy="5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ndardpräsentation_SUB-Göttingen_neu">
  <a:themeElements>
    <a:clrScheme name="Standardpräsentation_SUB-Göttingen_ne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präsentation_SUB-Göttingen_neu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präsentation_SUB-Göttingen_ne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präsentation_SUB-Göttingen_ne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präsentation_SUB-Göttingen_ne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präsentation_SUB-Göttingen_ne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präsentation_SUB-Göttingen_ne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präsentation_SUB-Göttingen_ne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präsentation_SUB-Göttingen_ne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präsentation_SUB-Göttingen_ne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präsentation_SUB-Göttingen_ne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präsentation_SUB-Göttingen_ne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präsentation_SUB-Göttingen_ne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präsentation_SUB-Göttingen_ne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UB_PP_Standardpräsentation_16x9" id="{A4D9986E-7C40-4E90-B6DA-46B72752E6B9}" vid="{7FCD4C21-30BA-457F-A934-2DF840928EAC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Standardpräsentation_SUB-Göttingen_neu</Template>
  <TotalTime>0</TotalTime>
  <Words>257</Words>
  <Application>Microsoft Macintosh PowerPoint</Application>
  <PresentationFormat>Breitbild</PresentationFormat>
  <Paragraphs>83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-apple-system</vt:lpstr>
      <vt:lpstr>Arial</vt:lpstr>
      <vt:lpstr>Wingdings</vt:lpstr>
      <vt:lpstr>Standardpräsentation_SUB-Göttingen_neu</vt:lpstr>
      <vt:lpstr>Metrics in Göttingen Research Online</vt:lpstr>
      <vt:lpstr>PowerPoint-Präsentation</vt:lpstr>
      <vt:lpstr>Institutional Repositories @ Uni Göttingen</vt:lpstr>
      <vt:lpstr>PowerPoint-Präsentation</vt:lpstr>
      <vt:lpstr>PowerPoint-Präsentation</vt:lpstr>
      <vt:lpstr>GRO.Publications</vt:lpstr>
      <vt:lpstr>PowerPoint-Präsentation</vt:lpstr>
      <vt:lpstr>Startpage</vt:lpstr>
      <vt:lpstr>Publication Detail View I</vt:lpstr>
      <vt:lpstr>Publication Detail View II</vt:lpstr>
      <vt:lpstr>Researcher Page</vt:lpstr>
      <vt:lpstr>Researcher Page</vt:lpstr>
      <vt:lpstr>Researcher Page</vt:lpstr>
      <vt:lpstr>Next steps ... </vt:lpstr>
      <vt:lpstr>PowerPoint-Präsentation</vt:lpstr>
      <vt:lpstr>Bildnachweise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Microsoft Office-Benutzer</dc:creator>
  <cp:lastModifiedBy>Microsoft Office User</cp:lastModifiedBy>
  <cp:revision>44</cp:revision>
  <dcterms:created xsi:type="dcterms:W3CDTF">2019-03-15T20:40:31Z</dcterms:created>
  <dcterms:modified xsi:type="dcterms:W3CDTF">2019-03-28T07:39:51Z</dcterms:modified>
</cp:coreProperties>
</file>